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83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8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9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8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4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04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17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99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81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2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0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84DA-174F-486C-BB2C-25365FE9F3F0}" type="datetimeFigureOut">
              <a:rPr lang="es-CO" smtClean="0"/>
              <a:t>20/08/2025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E984-D643-40B2-BB42-7C389F327E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1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268941" y="2364448"/>
            <a:ext cx="1155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“HACIA UN MUNDIAL DE ATLETISMO EN LATINOAMÉRICA Y EL CARIBE, DE TALENTOS UNIVERSITARIOS”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76235" y="3547934"/>
            <a:ext cx="49219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Ramiro Varela M – Presidente CEPALAC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83" y="512343"/>
            <a:ext cx="5151231" cy="1339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6" y="4798423"/>
            <a:ext cx="2414237" cy="8997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3" y="4392866"/>
            <a:ext cx="1963874" cy="12901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27" y="4675233"/>
            <a:ext cx="2832409" cy="9608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56" b="82778" l="6628" r="95116">
                        <a14:foregroundMark x1="9070" y1="32778" x2="9767" y2="29167"/>
                        <a14:foregroundMark x1="9419" y1="36944" x2="11047" y2="38333"/>
                        <a14:foregroundMark x1="17093" y1="50000" x2="17209" y2="40556"/>
                        <a14:foregroundMark x1="24884" y1="33056" x2="24884" y2="42778"/>
                        <a14:foregroundMark x1="33605" y1="30000" x2="33605" y2="48611"/>
                        <a14:foregroundMark x1="43837" y1="31944" x2="44070" y2="45556"/>
                        <a14:foregroundMark x1="48488" y1="35556" x2="48140" y2="29444"/>
                        <a14:foregroundMark x1="58605" y1="31389" x2="59070" y2="45278"/>
                        <a14:foregroundMark x1="64767" y1="34167" x2="64884" y2="45556"/>
                        <a14:foregroundMark x1="73488" y1="33333" x2="74419" y2="47222"/>
                        <a14:foregroundMark x1="44419" y1="58611" x2="52674" y2="58611"/>
                        <a14:foregroundMark x1="41047" y1="58333" x2="41047" y2="58333"/>
                        <a14:foregroundMark x1="56047" y1="58333" x2="56047" y2="58333"/>
                        <a14:foregroundMark x1="60465" y1="59444" x2="60465" y2="59444"/>
                        <a14:foregroundMark x1="8488" y1="65278" x2="8488" y2="69167"/>
                        <a14:foregroundMark x1="12907" y1="65278" x2="12907" y2="70833"/>
                        <a14:foregroundMark x1="17326" y1="66667" x2="17442" y2="71111"/>
                        <a14:foregroundMark x1="22209" y1="66944" x2="22558" y2="70833"/>
                        <a14:foregroundMark x1="26047" y1="65556" x2="26047" y2="70556"/>
                        <a14:foregroundMark x1="30233" y1="66944" x2="30349" y2="70278"/>
                        <a14:foregroundMark x1="35349" y1="65556" x2="35465" y2="69722"/>
                        <a14:foregroundMark x1="38605" y1="66944" x2="38605" y2="72222"/>
                        <a14:foregroundMark x1="42907" y1="66111" x2="43953" y2="69167"/>
                        <a14:foregroundMark x1="42791" y1="72222" x2="44767" y2="71944"/>
                        <a14:foregroundMark x1="49651" y1="63889" x2="50000" y2="72778"/>
                        <a14:foregroundMark x1="54767" y1="65556" x2="54651" y2="71111"/>
                        <a14:foregroundMark x1="58953" y1="65000" x2="58488" y2="70278"/>
                        <a14:foregroundMark x1="63140" y1="66389" x2="63488" y2="71111"/>
                        <a14:foregroundMark x1="67907" y1="66111" x2="68256" y2="72222"/>
                        <a14:foregroundMark x1="72326" y1="65000" x2="73837" y2="64722"/>
                        <a14:foregroundMark x1="76628" y1="64722" x2="76628" y2="68611"/>
                        <a14:foregroundMark x1="78488" y1="65833" x2="79884" y2="71944"/>
                        <a14:foregroundMark x1="83256" y1="66389" x2="83023" y2="70833"/>
                        <a14:foregroundMark x1="87558" y1="68611" x2="89419" y2="69444"/>
                        <a14:backgroundMark x1="9302" y1="66111" x2="10000" y2="66944"/>
                        <a14:backgroundMark x1="13488" y1="65833" x2="14419" y2="66389"/>
                        <a14:backgroundMark x1="44535" y1="70278" x2="43023" y2="69444"/>
                        <a14:backgroundMark x1="60465" y1="66667" x2="59884" y2="66667"/>
                        <a14:backgroundMark x1="69651" y1="67500" x2="68837" y2="66389"/>
                        <a14:backgroundMark x1="84186" y1="67500" x2="84651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16" y="4722156"/>
            <a:ext cx="2808329" cy="11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158548" y="2614523"/>
            <a:ext cx="1155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  <a:endParaRPr lang="es-CO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83" y="512343"/>
            <a:ext cx="5151231" cy="1339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6" y="4798423"/>
            <a:ext cx="2414237" cy="899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3" y="4392866"/>
            <a:ext cx="1963874" cy="12901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27" y="4675233"/>
            <a:ext cx="2832409" cy="96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56" b="82778" l="6628" r="95116">
                        <a14:foregroundMark x1="9070" y1="32778" x2="9767" y2="29167"/>
                        <a14:foregroundMark x1="9419" y1="36944" x2="11047" y2="38333"/>
                        <a14:foregroundMark x1="17093" y1="50000" x2="17209" y2="40556"/>
                        <a14:foregroundMark x1="24884" y1="33056" x2="24884" y2="42778"/>
                        <a14:foregroundMark x1="33605" y1="30000" x2="33605" y2="48611"/>
                        <a14:foregroundMark x1="43837" y1="31944" x2="44070" y2="45556"/>
                        <a14:foregroundMark x1="48488" y1="35556" x2="48140" y2="29444"/>
                        <a14:foregroundMark x1="58605" y1="31389" x2="59070" y2="45278"/>
                        <a14:foregroundMark x1="64767" y1="34167" x2="64884" y2="45556"/>
                        <a14:foregroundMark x1="73488" y1="33333" x2="74419" y2="47222"/>
                        <a14:foregroundMark x1="44419" y1="58611" x2="52674" y2="58611"/>
                        <a14:foregroundMark x1="41047" y1="58333" x2="41047" y2="58333"/>
                        <a14:foregroundMark x1="56047" y1="58333" x2="56047" y2="58333"/>
                        <a14:foregroundMark x1="60465" y1="59444" x2="60465" y2="59444"/>
                        <a14:foregroundMark x1="8488" y1="65278" x2="8488" y2="69167"/>
                        <a14:foregroundMark x1="12907" y1="65278" x2="12907" y2="70833"/>
                        <a14:foregroundMark x1="17326" y1="66667" x2="17442" y2="71111"/>
                        <a14:foregroundMark x1="22209" y1="66944" x2="22558" y2="70833"/>
                        <a14:foregroundMark x1="26047" y1="65556" x2="26047" y2="70556"/>
                        <a14:foregroundMark x1="30233" y1="66944" x2="30349" y2="70278"/>
                        <a14:foregroundMark x1="35349" y1="65556" x2="35465" y2="69722"/>
                        <a14:foregroundMark x1="38605" y1="66944" x2="38605" y2="72222"/>
                        <a14:foregroundMark x1="42907" y1="66111" x2="43953" y2="69167"/>
                        <a14:foregroundMark x1="42791" y1="72222" x2="44767" y2="71944"/>
                        <a14:foregroundMark x1="49651" y1="63889" x2="50000" y2="72778"/>
                        <a14:foregroundMark x1="54767" y1="65556" x2="54651" y2="71111"/>
                        <a14:foregroundMark x1="58953" y1="65000" x2="58488" y2="70278"/>
                        <a14:foregroundMark x1="63140" y1="66389" x2="63488" y2="71111"/>
                        <a14:foregroundMark x1="67907" y1="66111" x2="68256" y2="72222"/>
                        <a14:foregroundMark x1="72326" y1="65000" x2="73837" y2="64722"/>
                        <a14:foregroundMark x1="76628" y1="64722" x2="76628" y2="68611"/>
                        <a14:foregroundMark x1="78488" y1="65833" x2="79884" y2="71944"/>
                        <a14:foregroundMark x1="83256" y1="66389" x2="83023" y2="70833"/>
                        <a14:foregroundMark x1="87558" y1="68611" x2="89419" y2="69444"/>
                        <a14:backgroundMark x1="9302" y1="66111" x2="10000" y2="66944"/>
                        <a14:backgroundMark x1="13488" y1="65833" x2="14419" y2="66389"/>
                        <a14:backgroundMark x1="44535" y1="70278" x2="43023" y2="69444"/>
                        <a14:backgroundMark x1="60465" y1="66667" x2="59884" y2="66667"/>
                        <a14:backgroundMark x1="69651" y1="67500" x2="68837" y2="66389"/>
                        <a14:backgroundMark x1="84186" y1="67500" x2="84651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16" y="4722156"/>
            <a:ext cx="2808329" cy="11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76809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684220" y="1451535"/>
            <a:ext cx="576973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Latinoamérica y el Caribe han sido escenario de grandes eventos deportivos en las últimas décadas. Desde los Juegos Olímpicos de México 1968 y Río de Janeiro 2016, pasando por mundiales de atletismo sub-20 en Santiago 2000, Jamaica 2002, Cali </a:t>
            </a:r>
            <a:r>
              <a:rPr lang="es-CO" dirty="0" smtClean="0"/>
              <a:t>2022, Lima 2024 </a:t>
            </a:r>
            <a:r>
              <a:rPr lang="es-CO" dirty="0"/>
              <a:t>e incluso el Campeonato Mundial Sub-18 en Cali 2015, la región ha demostrado capacidad organizativa y un potencial enorme en el atletismo. Sin embargo, el siguiente gran paso es aspirar a realizar un Mundial de Atletismo para mayores, en los próximos años 2029, 2031 o 2033. Pero este sueño es condicional: </a:t>
            </a:r>
            <a:r>
              <a:rPr lang="es-CO" dirty="0" smtClean="0"/>
              <a:t>Solo </a:t>
            </a:r>
            <a:r>
              <a:rPr lang="es-CO" dirty="0"/>
              <a:t>será posible si </a:t>
            </a:r>
            <a:r>
              <a:rPr lang="es-CO" dirty="0" smtClean="0"/>
              <a:t>en Latinoamérica </a:t>
            </a:r>
            <a:r>
              <a:rPr lang="es-CO" dirty="0"/>
              <a:t>y el Caribe </a:t>
            </a:r>
            <a:r>
              <a:rPr lang="es-CO" dirty="0" smtClean="0"/>
              <a:t>construimos </a:t>
            </a:r>
            <a:r>
              <a:rPr lang="es-CO" dirty="0"/>
              <a:t>un atletismo universitario competitivo y sostenible, actualmente inexistente en toda la región.</a:t>
            </a:r>
            <a:endParaRPr lang="en-US" dirty="0"/>
          </a:p>
          <a:p>
            <a:pPr algn="just"/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7455173" y="0"/>
            <a:ext cx="9659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684220" y="561277"/>
            <a:ext cx="431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INTRODUCCIÓN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71" y="0"/>
            <a:ext cx="4638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05589" y="0"/>
            <a:ext cx="7186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5713926" y="585477"/>
            <a:ext cx="576973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REALIDAD ACTUAL Y EL RETO REGIONAL</a:t>
            </a:r>
          </a:p>
          <a:p>
            <a:endParaRPr lang="es-CO" sz="1700" dirty="0" smtClean="0"/>
          </a:p>
          <a:p>
            <a:pPr algn="just"/>
            <a:r>
              <a:rPr lang="es-MX" sz="1700" dirty="0"/>
              <a:t>Enfrentamos una realidad deportiva compleja y desafiante. La región, con cerca de 600 millones de habitantes y más de 20 millones de km², muestra una baja competitividad internacional en la mayoría de los deportes, y el atletismo no es la excepción. Los Juegos Olímpicos </a:t>
            </a:r>
            <a:r>
              <a:rPr lang="es-MX" sz="1700" dirty="0" smtClean="0"/>
              <a:t>Paris 2024 y el Mundial Budapest 2023, nos enseñan que debemos </a:t>
            </a:r>
            <a:r>
              <a:rPr lang="es-MX" sz="1700" dirty="0" err="1" smtClean="0"/>
              <a:t>jejorar</a:t>
            </a:r>
            <a:r>
              <a:rPr lang="es-MX" sz="1700" dirty="0" smtClean="0"/>
              <a:t> mucho, como países y áreas continentales. </a:t>
            </a:r>
            <a:endParaRPr lang="es-MX" sz="1700" dirty="0"/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Esta situación refleja una estructura deportiva fragmentada, con ausencia de políticas públicas sólidas, presupuestos insuficientes y escasa articulación con inversión privada. La comparación con países desarrollados es elocuente: ellos cuentan con sistemas escolares y universitarios sólidos, que funcionan como semilleros competitivos de talentos deportivos. En Latinoamérica, en cambio, se depende casi exclusivamente de recursos públicos limitados, sin continuidad ni integración entre la educación y el deporte.</a:t>
            </a:r>
          </a:p>
          <a:p>
            <a:pPr algn="just"/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4960511" y="0"/>
            <a:ext cx="9015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254034" y="1881051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Daniel Pintado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r="18261"/>
          <a:stretch/>
        </p:blipFill>
        <p:spPr>
          <a:xfrm>
            <a:off x="-8966" y="0"/>
            <a:ext cx="4966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7186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824249" y="1056068"/>
            <a:ext cx="576973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PAPEL CLAVE DEL DEPORTE ESCOLAR Y UNIVERSITARIO</a:t>
            </a:r>
          </a:p>
          <a:p>
            <a:endParaRPr lang="es-CO" sz="1700" dirty="0" smtClean="0"/>
          </a:p>
          <a:p>
            <a:pPr algn="just"/>
            <a:r>
              <a:rPr lang="es-MX" sz="1700" dirty="0"/>
              <a:t>Para revertir esta realidad es imprescindible transformar la estructura educativa y deportiva desde la base, ubicando al atletismo como la disciplina fundamental para formar talentos. El deporte escolar y universitario debe convertirse en la columna vertebral de un sistema deportivo exitoso, con clubes deportivos </a:t>
            </a:r>
            <a:r>
              <a:rPr lang="es-MX" sz="1700" dirty="0" err="1"/>
              <a:t>autosostenibles</a:t>
            </a:r>
            <a:r>
              <a:rPr lang="es-MX" sz="1700" dirty="0"/>
              <a:t> en las universidades que promuevan la masificación y el alto rendimiento.</a:t>
            </a:r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El organismo regional CEPALAC destaca como un faro que articula esfuerzos con expertos y dirigentes de Chile, Ecuador, Colombia, Honduras, Uruguay y otros, centrando su acción en masificar la formación de entrenadores y docentes, fortalecer la gestión deportiva y promover la creación de clubes </a:t>
            </a:r>
            <a:r>
              <a:rPr lang="es-MX" sz="1700" dirty="0" err="1"/>
              <a:t>autosostenibles</a:t>
            </a:r>
            <a:r>
              <a:rPr lang="es-MX" sz="1700" dirty="0"/>
              <a:t> dentro de las universidades</a:t>
            </a:r>
            <a:r>
              <a:rPr lang="es-MX" sz="1700" dirty="0" smtClean="0"/>
              <a:t>.</a:t>
            </a:r>
            <a:endParaRPr lang="es-MX" sz="1700" dirty="0"/>
          </a:p>
        </p:txBody>
      </p:sp>
      <p:sp>
        <p:nvSpPr>
          <p:cNvPr id="4" name="Rectángulo 3"/>
          <p:cNvSpPr/>
          <p:nvPr/>
        </p:nvSpPr>
        <p:spPr>
          <a:xfrm>
            <a:off x="7186411" y="0"/>
            <a:ext cx="9015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8604069" y="221197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Katerine</a:t>
            </a:r>
            <a:r>
              <a:rPr lang="es-MX" dirty="0" smtClean="0"/>
              <a:t> </a:t>
            </a:r>
            <a:r>
              <a:rPr lang="es-MX" dirty="0" err="1" smtClean="0"/>
              <a:t>ibarguen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8769531" y="4293326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Eider </a:t>
            </a:r>
            <a:r>
              <a:rPr lang="es-MX" dirty="0" err="1" smtClean="0"/>
              <a:t>arevalo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r="14063"/>
          <a:stretch/>
        </p:blipFill>
        <p:spPr>
          <a:xfrm>
            <a:off x="7270375" y="0"/>
            <a:ext cx="4930589" cy="36453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993"/>
          <a:stretch/>
        </p:blipFill>
        <p:spPr>
          <a:xfrm>
            <a:off x="7252447" y="3645303"/>
            <a:ext cx="4939554" cy="32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883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463945" y="0"/>
            <a:ext cx="706897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PARA LA TRANSFORMACIÓN</a:t>
            </a:r>
            <a:endParaRPr lang="es-CO" sz="1700" dirty="0"/>
          </a:p>
          <a:p>
            <a:endParaRPr lang="es-CO" sz="1700" dirty="0" smtClean="0"/>
          </a:p>
          <a:p>
            <a:pPr algn="just"/>
            <a:r>
              <a:rPr lang="es-MX" sz="1700" dirty="0"/>
              <a:t>CEPALAC plantea objetivos específicos para robustecer el deporte regional</a:t>
            </a:r>
            <a:r>
              <a:rPr lang="es-MX" sz="17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Promover </a:t>
            </a:r>
            <a:r>
              <a:rPr lang="es-MX" sz="1700" dirty="0"/>
              <a:t>el deporte escolar y universitario como espacios recreativos y competitivos.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Articular </a:t>
            </a:r>
            <a:r>
              <a:rPr lang="es-MX" sz="1700" dirty="0"/>
              <a:t>organismos olímpicos, federaciones e instituciones públicas y privadas para sumar esfuerzos.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Masificar </a:t>
            </a:r>
            <a:r>
              <a:rPr lang="es-MX" sz="1700" dirty="0"/>
              <a:t>competencias </a:t>
            </a:r>
            <a:r>
              <a:rPr lang="es-MX" sz="1700" dirty="0" err="1"/>
              <a:t>interclubes</a:t>
            </a:r>
            <a:r>
              <a:rPr lang="es-MX" sz="1700" dirty="0"/>
              <a:t> regulares en todos los niveles, aspirando a calendarios homogeneizados similares a los de países líderes.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Desarrollar </a:t>
            </a:r>
            <a:r>
              <a:rPr lang="es-MX" sz="1700" dirty="0"/>
              <a:t>una cultura deportiva integral que vincule salud, tecnología, música e inteligencia artificial para optimizar rendimiento y experiencia deportiva.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Fomentar </a:t>
            </a:r>
            <a:r>
              <a:rPr lang="es-MX" sz="1700" dirty="0"/>
              <a:t>la colaboración internacional para fortalecer la competitividad global.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/>
              <a:t>Esta </a:t>
            </a:r>
            <a:r>
              <a:rPr lang="es-MX" sz="1700" dirty="0"/>
              <a:t>apuesta requiere un cambio cultural profundo para superar el bajo atractivo del deporte universitario y atraer inversión privada que sustente el crecimiento y los resultados.</a:t>
            </a:r>
          </a:p>
          <a:p>
            <a:pPr algn="just"/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7869482" y="0"/>
            <a:ext cx="9015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4" y="0"/>
            <a:ext cx="4234524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14" y="170329"/>
            <a:ext cx="1364628" cy="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0292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31631" y="176503"/>
            <a:ext cx="876882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CONCRETAS PARA LA REGIÓN</a:t>
            </a:r>
          </a:p>
          <a:p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/>
              <a:t>Con la visión de CEPALAC, proponemos:</a:t>
            </a:r>
          </a:p>
          <a:p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 smtClean="0"/>
              <a:t>Impulsar </a:t>
            </a:r>
            <a:r>
              <a:rPr lang="es-MX" sz="1700" dirty="0"/>
              <a:t>programas universitarios especializados en entrenamiento, psicología deportiva, gestión y ciencia aplicada al atletismo, incluyendo oferta de magísteres y doctorados para profesionalizar entrenadores y dirigentes.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/>
              <a:t>Crear clubes deportivos con estructura administrativa y comercial que generen ingresos propios mediante alianzas público-privadas, patrocinios y actividades integradas con salud, música y tecnología.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/>
              <a:t>Establecer calendarios regulares de competencias universitarias, que creen una red estable y creciente de torneos locales, regionales y continentales para detectar y potenciar talentos.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/>
              <a:t>Incorporar innovación tecnológica y multidisciplinaria con inteligencia artificial para el seguimiento de atletas, además de vincular música y salud para enriquecer la experiencia deportiva y la sostenibilidad del sistema.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/>
              <a:t>Trabajar en un marco legal e incentivos económicos que amplíen presupuesto público y flujo de inversión privada, mejorando la percepción social y económica del deporte.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/>
              <a:t>Cambiar el paradigma organizacional y social para posicionar al deporte como herramienta clave de desarrollo integral, identidad cultural y motor económico.</a:t>
            </a:r>
          </a:p>
          <a:p>
            <a:endParaRPr lang="es-CO" sz="1700" dirty="0" smtClean="0"/>
          </a:p>
          <a:p>
            <a:pPr algn="just"/>
            <a:endParaRPr lang="es-CO" sz="17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23269" y="905691"/>
            <a:ext cx="141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Atletismo universitario </a:t>
            </a:r>
            <a:r>
              <a:rPr lang="es-MX" dirty="0" err="1" smtClean="0"/>
              <a:t>caliescribe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9988731" y="3962400"/>
            <a:ext cx="11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Escolar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5" y="14454"/>
            <a:ext cx="3264405" cy="25894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-643" r="35601" b="7363"/>
          <a:stretch/>
        </p:blipFill>
        <p:spPr>
          <a:xfrm>
            <a:off x="8928847" y="2582182"/>
            <a:ext cx="3263153" cy="42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7186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824249" y="1056068"/>
            <a:ext cx="57697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SOSTENIBLE Y UNA INDUSTRIA DEL DEPORTE</a:t>
            </a:r>
            <a:endParaRPr lang="es-CO" sz="1700" dirty="0" smtClean="0"/>
          </a:p>
          <a:p>
            <a:pPr algn="just"/>
            <a:endParaRPr lang="es-CO" sz="1700" dirty="0" smtClean="0"/>
          </a:p>
          <a:p>
            <a:pPr algn="just"/>
            <a:r>
              <a:rPr lang="es-MX" sz="1700" dirty="0"/>
              <a:t>La región parece haber alcanzado su límite fiscal para financiar el deporte de forma tradicional. Por eso, es urgente avanzar hacia un sistema </a:t>
            </a:r>
            <a:r>
              <a:rPr lang="es-MX" sz="1700" dirty="0" err="1"/>
              <a:t>autosostenible</a:t>
            </a:r>
            <a:r>
              <a:rPr lang="es-MX" sz="1700" dirty="0"/>
              <a:t> que combine inversión pública, privada y beneficios fiscales, con un nuevo marco legal que facilite asociaciones público-privadas. El deporte debe consolidarse como una industria rentable e inclusiva, diversificando ingresos mediante derechos televisivos, patrocinios, venta de entradas, </a:t>
            </a:r>
            <a:r>
              <a:rPr lang="es-MX" sz="1700" dirty="0" err="1"/>
              <a:t>merchandising</a:t>
            </a:r>
            <a:r>
              <a:rPr lang="es-MX" sz="1700" dirty="0"/>
              <a:t>, academias y franquicias deportivas, generando empleo y desarrollo económico local.</a:t>
            </a:r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La alianza entre sectores público, privado y académico será fundamental para impulsar infraestructura y eventos deportivos de alto nivel.</a:t>
            </a:r>
          </a:p>
          <a:p>
            <a:pPr algn="just"/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7186411" y="0"/>
            <a:ext cx="9015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8327235" y="1881051"/>
            <a:ext cx="403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Marileidy</a:t>
            </a:r>
            <a:r>
              <a:rPr lang="es-MX" dirty="0"/>
              <a:t> Paulino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r="34662"/>
          <a:stretch/>
        </p:blipFill>
        <p:spPr>
          <a:xfrm>
            <a:off x="7276563" y="0"/>
            <a:ext cx="5228946" cy="68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718641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708336" y="359378"/>
            <a:ext cx="57697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JUEGOS OLÍMPICOS PARIS 2024:</a:t>
            </a:r>
          </a:p>
          <a:p>
            <a:endParaRPr lang="es-CO" sz="1700" dirty="0" smtClean="0"/>
          </a:p>
          <a:p>
            <a:pPr algn="just"/>
            <a:r>
              <a:rPr lang="es-MX" sz="1700" dirty="0"/>
              <a:t>Las medallas de oro en atletismo de </a:t>
            </a:r>
            <a:r>
              <a:rPr lang="es-MX" sz="1700" dirty="0" err="1"/>
              <a:t>latinoamerica</a:t>
            </a:r>
            <a:r>
              <a:rPr lang="es-MX" sz="1700" dirty="0"/>
              <a:t> fue </a:t>
            </a:r>
            <a:r>
              <a:rPr lang="es-MX" sz="1700" dirty="0" smtClean="0"/>
              <a:t>Brian </a:t>
            </a:r>
            <a:r>
              <a:rPr lang="es-MX" sz="1700" dirty="0"/>
              <a:t>Daniel PINTADO de </a:t>
            </a:r>
            <a:r>
              <a:rPr lang="es-MX" sz="1700" dirty="0" smtClean="0"/>
              <a:t>Ecuador, </a:t>
            </a:r>
            <a:r>
              <a:rPr lang="es-MX" sz="1700" dirty="0"/>
              <a:t>20 Kilometres </a:t>
            </a:r>
            <a:r>
              <a:rPr lang="es-MX" sz="1700" dirty="0" err="1"/>
              <a:t>Race</a:t>
            </a:r>
            <a:r>
              <a:rPr lang="es-MX" sz="1700" dirty="0"/>
              <a:t> </a:t>
            </a:r>
            <a:r>
              <a:rPr lang="es-MX" sz="1700" dirty="0" err="1"/>
              <a:t>Walk</a:t>
            </a:r>
            <a:r>
              <a:rPr lang="es-MX" sz="1700" dirty="0"/>
              <a:t>, ocupando el lugar 22, el primer  latinoamericano y </a:t>
            </a:r>
            <a:r>
              <a:rPr lang="es-MX" sz="1700" dirty="0" err="1"/>
              <a:t>Marileidy</a:t>
            </a:r>
            <a:r>
              <a:rPr lang="es-MX" sz="1700" dirty="0"/>
              <a:t> PAULINO en 400 Metres de Republica Dominicana, lugar 32 con 12 puntos. </a:t>
            </a:r>
            <a:r>
              <a:rPr lang="es-MX" sz="1700" dirty="0" smtClean="0"/>
              <a:t>Brasil </a:t>
            </a:r>
            <a:r>
              <a:rPr lang="es-MX" sz="1700" dirty="0"/>
              <a:t>lugar 27 con 15 puntos, </a:t>
            </a:r>
            <a:r>
              <a:rPr lang="es-MX" sz="1700" dirty="0" smtClean="0"/>
              <a:t>2nd </a:t>
            </a:r>
            <a:r>
              <a:rPr lang="es-MX" sz="1700" dirty="0" err="1" smtClean="0"/>
              <a:t>Caio</a:t>
            </a:r>
            <a:r>
              <a:rPr lang="es-MX" sz="1700" dirty="0" smtClean="0"/>
              <a:t> </a:t>
            </a:r>
            <a:r>
              <a:rPr lang="es-MX" sz="1700" dirty="0"/>
              <a:t>BONFIM. 20 Kilometres </a:t>
            </a:r>
            <a:r>
              <a:rPr lang="es-MX" sz="1700" dirty="0" err="1"/>
              <a:t>Race</a:t>
            </a:r>
            <a:r>
              <a:rPr lang="es-MX" sz="1700" dirty="0"/>
              <a:t> </a:t>
            </a:r>
            <a:r>
              <a:rPr lang="es-MX" sz="1700" dirty="0" err="1"/>
              <a:t>Walk</a:t>
            </a:r>
            <a:r>
              <a:rPr lang="es-MX" sz="1700" dirty="0"/>
              <a:t>, </a:t>
            </a:r>
            <a:r>
              <a:rPr lang="es-MX" sz="1700" dirty="0" smtClean="0"/>
              <a:t>3rd Alison </a:t>
            </a:r>
            <a:r>
              <a:rPr lang="es-MX" sz="1700" dirty="0"/>
              <a:t>DOS SANTOS, 400 Metres </a:t>
            </a:r>
            <a:r>
              <a:rPr lang="es-MX" sz="1700" dirty="0" err="1"/>
              <a:t>Hurdles</a:t>
            </a:r>
            <a:r>
              <a:rPr lang="es-MX" sz="1700" dirty="0"/>
              <a:t>. Colombia y Cuba, lugar 35 con 10 puntos, </a:t>
            </a:r>
            <a:r>
              <a:rPr lang="es-MX" sz="1700" dirty="0" err="1"/>
              <a:t>Mexico</a:t>
            </a:r>
            <a:r>
              <a:rPr lang="es-MX" sz="1700" dirty="0"/>
              <a:t> 31, con 9 puntos, </a:t>
            </a:r>
            <a:r>
              <a:rPr lang="es-MX" sz="1700" dirty="0" err="1"/>
              <a:t>Peru</a:t>
            </a:r>
            <a:r>
              <a:rPr lang="es-MX" sz="1700" dirty="0"/>
              <a:t> y Puerto Rico en lugar 52 con 6 puntos y Venezuela lugar 74 con un punto</a:t>
            </a:r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7186411" y="0"/>
            <a:ext cx="9015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708336" y="3608689"/>
            <a:ext cx="576973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 DE ATLETISMO BUDAPEST 2023:</a:t>
            </a:r>
          </a:p>
          <a:p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 smtClean="0"/>
              <a:t>Las </a:t>
            </a:r>
            <a:r>
              <a:rPr lang="es-MX" sz="1700" dirty="0"/>
              <a:t>únicas  medallas de oro en fue </a:t>
            </a:r>
            <a:r>
              <a:rPr lang="es-MX" sz="1700" dirty="0" err="1"/>
              <a:t>Marileidy</a:t>
            </a:r>
            <a:r>
              <a:rPr lang="es-MX" sz="1700" dirty="0"/>
              <a:t> PAULINO en 400 Metres Republica Dominicana  y </a:t>
            </a:r>
            <a:r>
              <a:rPr lang="es-MX" sz="1700" dirty="0" err="1"/>
              <a:t>Yulimar</a:t>
            </a:r>
            <a:r>
              <a:rPr lang="es-MX" sz="1700" dirty="0"/>
              <a:t> ROJAS Triple </a:t>
            </a:r>
            <a:r>
              <a:rPr lang="es-MX" sz="1700" dirty="0" err="1"/>
              <a:t>Jump</a:t>
            </a:r>
            <a:r>
              <a:rPr lang="es-MX" sz="1700" dirty="0"/>
              <a:t> de Venezuela ;  Cuba con 27 puntos, lugar 16 en el mundo,  fue el mejor de </a:t>
            </a:r>
            <a:r>
              <a:rPr lang="es-MX" sz="1700" dirty="0" err="1"/>
              <a:t>latinoamerica</a:t>
            </a:r>
            <a:r>
              <a:rPr lang="es-MX" sz="1700" dirty="0"/>
              <a:t> ,  en Mundial de Budapest 2023: </a:t>
            </a:r>
            <a:r>
              <a:rPr lang="es-MX" sz="1700" dirty="0" smtClean="0"/>
              <a:t>2nd Lázaro </a:t>
            </a:r>
            <a:r>
              <a:rPr lang="es-MX" sz="1700" dirty="0"/>
              <a:t>MARTÍNEZ Triple </a:t>
            </a:r>
            <a:r>
              <a:rPr lang="es-MX" sz="1700" dirty="0" err="1"/>
              <a:t>Jump</a:t>
            </a:r>
            <a:r>
              <a:rPr lang="es-MX" sz="1700" dirty="0"/>
              <a:t> 3rd; Cristian NÁPOLES Triple </a:t>
            </a:r>
            <a:r>
              <a:rPr lang="es-MX" sz="1700" dirty="0" err="1"/>
              <a:t>Jump</a:t>
            </a:r>
            <a:r>
              <a:rPr lang="es-MX" sz="1700" dirty="0"/>
              <a:t> 3rd, </a:t>
            </a:r>
            <a:r>
              <a:rPr lang="es-MX" sz="1700" dirty="0" err="1"/>
              <a:t>Leyanis</a:t>
            </a:r>
            <a:r>
              <a:rPr lang="es-MX" sz="1700" dirty="0"/>
              <a:t> PÉREZ Triple </a:t>
            </a:r>
            <a:r>
              <a:rPr lang="es-MX" sz="1700" dirty="0" err="1"/>
              <a:t>Jump</a:t>
            </a:r>
            <a:r>
              <a:rPr lang="es-MX" sz="1700" dirty="0"/>
              <a:t>;. Seguido por Brasil con 18 puntos lugar 22. 3rd </a:t>
            </a:r>
            <a:r>
              <a:rPr lang="es-MX" sz="1700" dirty="0" err="1"/>
              <a:t>Caio</a:t>
            </a:r>
            <a:r>
              <a:rPr lang="es-MX" sz="1700" dirty="0"/>
              <a:t> BONFIM 20 Kilometres </a:t>
            </a:r>
            <a:r>
              <a:rPr lang="es-MX" sz="1700" dirty="0" err="1"/>
              <a:t>Race</a:t>
            </a:r>
            <a:r>
              <a:rPr lang="es-MX" sz="1700" dirty="0"/>
              <a:t> </a:t>
            </a:r>
            <a:r>
              <a:rPr lang="es-MX" sz="1700" dirty="0" err="1"/>
              <a:t>Walk</a:t>
            </a:r>
            <a:r>
              <a:rPr lang="es-MX" sz="1700" dirty="0"/>
              <a:t>,  Perú con 15 puntos lugar 26, y Ecuador, con 12 puntos lugar 34. Colombia lugar 49 con 7 puntos, mas Guatemala y </a:t>
            </a:r>
            <a:r>
              <a:rPr lang="es-MX" sz="1700" dirty="0" err="1"/>
              <a:t>Mexico</a:t>
            </a:r>
            <a:endParaRPr lang="es-CO" sz="17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8177349" y="220326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Andres</a:t>
            </a:r>
            <a:r>
              <a:rPr lang="es-MX" dirty="0" smtClean="0"/>
              <a:t> chocho </a:t>
            </a:r>
            <a:r>
              <a:rPr lang="es-MX" dirty="0" err="1" smtClean="0"/>
              <a:t>paris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1030" r="36055" b="-1030"/>
          <a:stretch/>
        </p:blipFill>
        <p:spPr>
          <a:xfrm>
            <a:off x="7280365" y="0"/>
            <a:ext cx="489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80641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496389" y="772733"/>
            <a:ext cx="7306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 HISTÓRICO</a:t>
            </a:r>
          </a:p>
          <a:p>
            <a:endParaRPr lang="es-CO" sz="1700" dirty="0" smtClean="0"/>
          </a:p>
          <a:p>
            <a:pPr algn="just"/>
            <a:r>
              <a:rPr lang="es-MX" sz="1700" dirty="0"/>
              <a:t>El momento actual, ejemplificado en este Encuentro inclusivo, es único. Latinoamérica y el Caribe deben aprovechar la experiencia y liderazgo de CEPALAC para dar un salto cualitativo, usando el </a:t>
            </a:r>
            <a:r>
              <a:rPr lang="es-MX" sz="1700" dirty="0" smtClean="0"/>
              <a:t>atletismo, con </a:t>
            </a:r>
            <a:r>
              <a:rPr lang="es-MX" sz="1700" dirty="0"/>
              <a:t>su carácter universal y </a:t>
            </a:r>
            <a:r>
              <a:rPr lang="es-MX" sz="1700" dirty="0" smtClean="0"/>
              <a:t>formativo, </a:t>
            </a:r>
            <a:r>
              <a:rPr lang="es-MX" sz="1700" dirty="0"/>
              <a:t>para sentar bases sólidas de talentos universitarios, elevando la región a las grandes potencias olímpicas y mundiales</a:t>
            </a:r>
            <a:r>
              <a:rPr lang="es-MX" sz="1700" dirty="0" smtClean="0"/>
              <a:t>. Observemos a España organizacionalmente y soñemos con el atletismo universitario de USA.</a:t>
            </a:r>
            <a:endParaRPr lang="es-MX" sz="1700" dirty="0"/>
          </a:p>
          <a:p>
            <a:pPr algn="just"/>
            <a:r>
              <a:rPr lang="es-MX" sz="1700" dirty="0"/>
              <a:t>La misión es clara: superar el modelo fragmentado y precario actual, entregando un deporte universitario vibrante, organizado, </a:t>
            </a:r>
            <a:r>
              <a:rPr lang="es-MX" sz="1700" dirty="0" err="1"/>
              <a:t>autosostenible</a:t>
            </a:r>
            <a:r>
              <a:rPr lang="es-MX" sz="1700" dirty="0"/>
              <a:t> y </a:t>
            </a:r>
            <a:r>
              <a:rPr lang="es-MX" sz="1700" dirty="0" smtClean="0"/>
              <a:t>competitivo</a:t>
            </a:r>
            <a:r>
              <a:rPr lang="es-MX" sz="1700" dirty="0"/>
              <a:t>.</a:t>
            </a:r>
            <a:endParaRPr lang="es-MX" sz="1700" dirty="0"/>
          </a:p>
          <a:p>
            <a:pPr algn="just"/>
            <a:r>
              <a:rPr lang="es-MX" sz="1700" dirty="0"/>
              <a:t>Este éxito tendrá efectos multiplicadores en salud, educación y cultura, fortaleciendo sociedades más saludables y competitivas, donde la infraestructura deportiva combinada con educación y tecnología fomente innovación y crecimiento sostenible.</a:t>
            </a:r>
          </a:p>
          <a:p>
            <a:pPr algn="just"/>
            <a:endParaRPr lang="es-MX" sz="1700" dirty="0"/>
          </a:p>
          <a:p>
            <a:pPr algn="just"/>
            <a:r>
              <a:rPr lang="es-MX" sz="1700" dirty="0" smtClean="0"/>
              <a:t>Nosotros los presentes, estamos </a:t>
            </a:r>
            <a:r>
              <a:rPr lang="es-MX" sz="1700" dirty="0"/>
              <a:t>llamados a ser líderes y referentes en esta revolución deportiva, demostrando que con voluntad política, conocimiento técnico, inversión inteligente y colaboración sectorial </a:t>
            </a:r>
            <a:r>
              <a:rPr lang="es-MX" sz="1700" dirty="0" smtClean="0"/>
              <a:t>vamos a transformar </a:t>
            </a:r>
            <a:r>
              <a:rPr lang="es-MX" sz="1700" dirty="0"/>
              <a:t>la realidad deportiva de Latinoamérica y el Caribe, mostrando al mundo el verdadero potencial de sus atletas y estructuras.</a:t>
            </a:r>
          </a:p>
          <a:p>
            <a:pPr algn="just"/>
            <a:endParaRPr lang="es-CO" sz="1700" dirty="0"/>
          </a:p>
        </p:txBody>
      </p:sp>
      <p:sp>
        <p:nvSpPr>
          <p:cNvPr id="4" name="Rectángulo 3"/>
          <p:cNvSpPr/>
          <p:nvPr/>
        </p:nvSpPr>
        <p:spPr>
          <a:xfrm>
            <a:off x="8019060" y="0"/>
            <a:ext cx="16571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8882743" y="1698171"/>
            <a:ext cx="223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Raul</a:t>
            </a:r>
            <a:r>
              <a:rPr lang="es-MX" dirty="0" smtClean="0"/>
              <a:t> chapado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26583" y="475488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Emperatriz Gonzales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2"/>
          <a:stretch/>
        </p:blipFill>
        <p:spPr>
          <a:xfrm>
            <a:off x="8109213" y="-5859"/>
            <a:ext cx="4082787" cy="37853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r="11238"/>
          <a:stretch/>
        </p:blipFill>
        <p:spPr>
          <a:xfrm>
            <a:off x="8104093" y="3323024"/>
            <a:ext cx="4116945" cy="35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1272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ramiro varela</cp:lastModifiedBy>
  <cp:revision>31</cp:revision>
  <dcterms:created xsi:type="dcterms:W3CDTF">2024-11-15T02:32:16Z</dcterms:created>
  <dcterms:modified xsi:type="dcterms:W3CDTF">2025-08-20T22:44:13Z</dcterms:modified>
</cp:coreProperties>
</file>